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
          </a:p>
        </p:txBody>
      </p:sp>
      <p:sp>
        <p:nvSpPr>
          <p:cNvPr id="4" name="Дата 3"/>
          <p:cNvSpPr>
            <a:spLocks noGrp="1"/>
          </p:cNvSpPr>
          <p:nvPr>
            <p:ph type="dt" sz="half" idx="10"/>
          </p:nvPr>
        </p:nvSpPr>
        <p:spPr/>
        <p:txBody>
          <a:bodyPr/>
          <a:lstStyle/>
          <a:p>
            <a:fld id="{903E636B-2CD4-4641-BB41-6243BFF17742}" type="datetimeFigureOut">
              <a:rPr lang="" smtClean="0"/>
              <a:t>03/03/2021</a:t>
            </a:fld>
            <a:endParaRPr lang=""/>
          </a:p>
        </p:txBody>
      </p:sp>
      <p:sp>
        <p:nvSpPr>
          <p:cNvPr id="5" name="Нижний колонтитул 4"/>
          <p:cNvSpPr>
            <a:spLocks noGrp="1"/>
          </p:cNvSpPr>
          <p:nvPr>
            <p:ph type="ftr" sz="quarter" idx="11"/>
          </p:nvPr>
        </p:nvSpPr>
        <p:spPr/>
        <p:txBody>
          <a:bodyPr/>
          <a:lstStyle/>
          <a:p>
            <a:endParaRPr lang=""/>
          </a:p>
        </p:txBody>
      </p:sp>
      <p:sp>
        <p:nvSpPr>
          <p:cNvPr id="6" name="Номер слайда 5"/>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338467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4" name="Дата 3"/>
          <p:cNvSpPr>
            <a:spLocks noGrp="1"/>
          </p:cNvSpPr>
          <p:nvPr>
            <p:ph type="dt" sz="half" idx="10"/>
          </p:nvPr>
        </p:nvSpPr>
        <p:spPr/>
        <p:txBody>
          <a:bodyPr/>
          <a:lstStyle/>
          <a:p>
            <a:fld id="{903E636B-2CD4-4641-BB41-6243BFF17742}" type="datetimeFigureOut">
              <a:rPr lang="" smtClean="0"/>
              <a:t>03/03/2021</a:t>
            </a:fld>
            <a:endParaRPr lang=""/>
          </a:p>
        </p:txBody>
      </p:sp>
      <p:sp>
        <p:nvSpPr>
          <p:cNvPr id="5" name="Нижний колонтитул 4"/>
          <p:cNvSpPr>
            <a:spLocks noGrp="1"/>
          </p:cNvSpPr>
          <p:nvPr>
            <p:ph type="ftr" sz="quarter" idx="11"/>
          </p:nvPr>
        </p:nvSpPr>
        <p:spPr/>
        <p:txBody>
          <a:bodyPr/>
          <a:lstStyle/>
          <a:p>
            <a:endParaRPr lang=""/>
          </a:p>
        </p:txBody>
      </p:sp>
      <p:sp>
        <p:nvSpPr>
          <p:cNvPr id="6" name="Номер слайда 5"/>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3944916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4" name="Дата 3"/>
          <p:cNvSpPr>
            <a:spLocks noGrp="1"/>
          </p:cNvSpPr>
          <p:nvPr>
            <p:ph type="dt" sz="half" idx="10"/>
          </p:nvPr>
        </p:nvSpPr>
        <p:spPr/>
        <p:txBody>
          <a:bodyPr/>
          <a:lstStyle/>
          <a:p>
            <a:fld id="{903E636B-2CD4-4641-BB41-6243BFF17742}" type="datetimeFigureOut">
              <a:rPr lang="" smtClean="0"/>
              <a:t>03/03/2021</a:t>
            </a:fld>
            <a:endParaRPr lang=""/>
          </a:p>
        </p:txBody>
      </p:sp>
      <p:sp>
        <p:nvSpPr>
          <p:cNvPr id="5" name="Нижний колонтитул 4"/>
          <p:cNvSpPr>
            <a:spLocks noGrp="1"/>
          </p:cNvSpPr>
          <p:nvPr>
            <p:ph type="ftr" sz="quarter" idx="11"/>
          </p:nvPr>
        </p:nvSpPr>
        <p:spPr/>
        <p:txBody>
          <a:bodyPr/>
          <a:lstStyle/>
          <a:p>
            <a:endParaRPr lang=""/>
          </a:p>
        </p:txBody>
      </p:sp>
      <p:sp>
        <p:nvSpPr>
          <p:cNvPr id="6" name="Номер слайда 5"/>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118971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4" name="Дата 3"/>
          <p:cNvSpPr>
            <a:spLocks noGrp="1"/>
          </p:cNvSpPr>
          <p:nvPr>
            <p:ph type="dt" sz="half" idx="10"/>
          </p:nvPr>
        </p:nvSpPr>
        <p:spPr/>
        <p:txBody>
          <a:bodyPr/>
          <a:lstStyle/>
          <a:p>
            <a:fld id="{903E636B-2CD4-4641-BB41-6243BFF17742}" type="datetimeFigureOut">
              <a:rPr lang="" smtClean="0"/>
              <a:t>03/03/2021</a:t>
            </a:fld>
            <a:endParaRPr lang=""/>
          </a:p>
        </p:txBody>
      </p:sp>
      <p:sp>
        <p:nvSpPr>
          <p:cNvPr id="5" name="Нижний колонтитул 4"/>
          <p:cNvSpPr>
            <a:spLocks noGrp="1"/>
          </p:cNvSpPr>
          <p:nvPr>
            <p:ph type="ftr" sz="quarter" idx="11"/>
          </p:nvPr>
        </p:nvSpPr>
        <p:spPr/>
        <p:txBody>
          <a:bodyPr/>
          <a:lstStyle/>
          <a:p>
            <a:endParaRPr lang=""/>
          </a:p>
        </p:txBody>
      </p:sp>
      <p:sp>
        <p:nvSpPr>
          <p:cNvPr id="6" name="Номер слайда 5"/>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90142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03E636B-2CD4-4641-BB41-6243BFF17742}" type="datetimeFigureOut">
              <a:rPr lang="" smtClean="0"/>
              <a:t>03/03/2021</a:t>
            </a:fld>
            <a:endParaRPr lang=""/>
          </a:p>
        </p:txBody>
      </p:sp>
      <p:sp>
        <p:nvSpPr>
          <p:cNvPr id="5" name="Нижний колонтитул 4"/>
          <p:cNvSpPr>
            <a:spLocks noGrp="1"/>
          </p:cNvSpPr>
          <p:nvPr>
            <p:ph type="ftr" sz="quarter" idx="11"/>
          </p:nvPr>
        </p:nvSpPr>
        <p:spPr/>
        <p:txBody>
          <a:bodyPr/>
          <a:lstStyle/>
          <a:p>
            <a:endParaRPr lang=""/>
          </a:p>
        </p:txBody>
      </p:sp>
      <p:sp>
        <p:nvSpPr>
          <p:cNvPr id="6" name="Номер слайда 5"/>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374736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5" name="Дата 4"/>
          <p:cNvSpPr>
            <a:spLocks noGrp="1"/>
          </p:cNvSpPr>
          <p:nvPr>
            <p:ph type="dt" sz="half" idx="10"/>
          </p:nvPr>
        </p:nvSpPr>
        <p:spPr/>
        <p:txBody>
          <a:bodyPr/>
          <a:lstStyle/>
          <a:p>
            <a:fld id="{903E636B-2CD4-4641-BB41-6243BFF17742}" type="datetimeFigureOut">
              <a:rPr lang="" smtClean="0"/>
              <a:t>03/03/2021</a:t>
            </a:fld>
            <a:endParaRPr lang=""/>
          </a:p>
        </p:txBody>
      </p:sp>
      <p:sp>
        <p:nvSpPr>
          <p:cNvPr id="6" name="Нижний колонтитул 5"/>
          <p:cNvSpPr>
            <a:spLocks noGrp="1"/>
          </p:cNvSpPr>
          <p:nvPr>
            <p:ph type="ftr" sz="quarter" idx="11"/>
          </p:nvPr>
        </p:nvSpPr>
        <p:spPr/>
        <p:txBody>
          <a:bodyPr/>
          <a:lstStyle/>
          <a:p>
            <a:endParaRPr lang=""/>
          </a:p>
        </p:txBody>
      </p:sp>
      <p:sp>
        <p:nvSpPr>
          <p:cNvPr id="7" name="Номер слайда 6"/>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2630169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7" name="Дата 6"/>
          <p:cNvSpPr>
            <a:spLocks noGrp="1"/>
          </p:cNvSpPr>
          <p:nvPr>
            <p:ph type="dt" sz="half" idx="10"/>
          </p:nvPr>
        </p:nvSpPr>
        <p:spPr/>
        <p:txBody>
          <a:bodyPr/>
          <a:lstStyle/>
          <a:p>
            <a:fld id="{903E636B-2CD4-4641-BB41-6243BFF17742}" type="datetimeFigureOut">
              <a:rPr lang="" smtClean="0"/>
              <a:t>03/03/2021</a:t>
            </a:fld>
            <a:endParaRPr lang=""/>
          </a:p>
        </p:txBody>
      </p:sp>
      <p:sp>
        <p:nvSpPr>
          <p:cNvPr id="8" name="Нижний колонтитул 7"/>
          <p:cNvSpPr>
            <a:spLocks noGrp="1"/>
          </p:cNvSpPr>
          <p:nvPr>
            <p:ph type="ftr" sz="quarter" idx="11"/>
          </p:nvPr>
        </p:nvSpPr>
        <p:spPr/>
        <p:txBody>
          <a:bodyPr/>
          <a:lstStyle/>
          <a:p>
            <a:endParaRPr lang=""/>
          </a:p>
        </p:txBody>
      </p:sp>
      <p:sp>
        <p:nvSpPr>
          <p:cNvPr id="9" name="Номер слайда 8"/>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3647719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
          </a:p>
        </p:txBody>
      </p:sp>
      <p:sp>
        <p:nvSpPr>
          <p:cNvPr id="3" name="Дата 2"/>
          <p:cNvSpPr>
            <a:spLocks noGrp="1"/>
          </p:cNvSpPr>
          <p:nvPr>
            <p:ph type="dt" sz="half" idx="10"/>
          </p:nvPr>
        </p:nvSpPr>
        <p:spPr/>
        <p:txBody>
          <a:bodyPr/>
          <a:lstStyle/>
          <a:p>
            <a:fld id="{903E636B-2CD4-4641-BB41-6243BFF17742}" type="datetimeFigureOut">
              <a:rPr lang="" smtClean="0"/>
              <a:t>03/03/2021</a:t>
            </a:fld>
            <a:endParaRPr lang=""/>
          </a:p>
        </p:txBody>
      </p:sp>
      <p:sp>
        <p:nvSpPr>
          <p:cNvPr id="4" name="Нижний колонтитул 3"/>
          <p:cNvSpPr>
            <a:spLocks noGrp="1"/>
          </p:cNvSpPr>
          <p:nvPr>
            <p:ph type="ftr" sz="quarter" idx="11"/>
          </p:nvPr>
        </p:nvSpPr>
        <p:spPr/>
        <p:txBody>
          <a:bodyPr/>
          <a:lstStyle/>
          <a:p>
            <a:endParaRPr lang=""/>
          </a:p>
        </p:txBody>
      </p:sp>
      <p:sp>
        <p:nvSpPr>
          <p:cNvPr id="5" name="Номер слайда 4"/>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445774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03E636B-2CD4-4641-BB41-6243BFF17742}" type="datetimeFigureOut">
              <a:rPr lang="" smtClean="0"/>
              <a:t>03/03/2021</a:t>
            </a:fld>
            <a:endParaRPr lang=""/>
          </a:p>
        </p:txBody>
      </p:sp>
      <p:sp>
        <p:nvSpPr>
          <p:cNvPr id="3" name="Нижний колонтитул 2"/>
          <p:cNvSpPr>
            <a:spLocks noGrp="1"/>
          </p:cNvSpPr>
          <p:nvPr>
            <p:ph type="ftr" sz="quarter" idx="11"/>
          </p:nvPr>
        </p:nvSpPr>
        <p:spPr/>
        <p:txBody>
          <a:bodyPr/>
          <a:lstStyle/>
          <a:p>
            <a:endParaRPr lang=""/>
          </a:p>
        </p:txBody>
      </p:sp>
      <p:sp>
        <p:nvSpPr>
          <p:cNvPr id="4" name="Номер слайда 3"/>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2239896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03E636B-2CD4-4641-BB41-6243BFF17742}" type="datetimeFigureOut">
              <a:rPr lang="" smtClean="0"/>
              <a:t>03/03/2021</a:t>
            </a:fld>
            <a:endParaRPr lang=""/>
          </a:p>
        </p:txBody>
      </p:sp>
      <p:sp>
        <p:nvSpPr>
          <p:cNvPr id="6" name="Нижний колонтитул 5"/>
          <p:cNvSpPr>
            <a:spLocks noGrp="1"/>
          </p:cNvSpPr>
          <p:nvPr>
            <p:ph type="ftr" sz="quarter" idx="11"/>
          </p:nvPr>
        </p:nvSpPr>
        <p:spPr/>
        <p:txBody>
          <a:bodyPr/>
          <a:lstStyle/>
          <a:p>
            <a:endParaRPr lang=""/>
          </a:p>
        </p:txBody>
      </p:sp>
      <p:sp>
        <p:nvSpPr>
          <p:cNvPr id="7" name="Номер слайда 6"/>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4137171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03E636B-2CD4-4641-BB41-6243BFF17742}" type="datetimeFigureOut">
              <a:rPr lang="" smtClean="0"/>
              <a:t>03/03/2021</a:t>
            </a:fld>
            <a:endParaRPr lang=""/>
          </a:p>
        </p:txBody>
      </p:sp>
      <p:sp>
        <p:nvSpPr>
          <p:cNvPr id="6" name="Нижний колонтитул 5"/>
          <p:cNvSpPr>
            <a:spLocks noGrp="1"/>
          </p:cNvSpPr>
          <p:nvPr>
            <p:ph type="ftr" sz="quarter" idx="11"/>
          </p:nvPr>
        </p:nvSpPr>
        <p:spPr/>
        <p:txBody>
          <a:bodyPr/>
          <a:lstStyle/>
          <a:p>
            <a:endParaRPr lang=""/>
          </a:p>
        </p:txBody>
      </p:sp>
      <p:sp>
        <p:nvSpPr>
          <p:cNvPr id="7" name="Номер слайда 6"/>
          <p:cNvSpPr>
            <a:spLocks noGrp="1"/>
          </p:cNvSpPr>
          <p:nvPr>
            <p:ph type="sldNum" sz="quarter" idx="12"/>
          </p:nvPr>
        </p:nvSpPr>
        <p:spPr/>
        <p:txBody>
          <a:bodyPr/>
          <a:lstStyle/>
          <a:p>
            <a:fld id="{982D9E25-6C23-4456-B4C5-1EA8F2D8EEFD}" type="slidenum">
              <a:rPr lang="" smtClean="0"/>
              <a:t>‹#›</a:t>
            </a:fld>
            <a:endParaRPr lang=""/>
          </a:p>
        </p:txBody>
      </p:sp>
    </p:spTree>
    <p:extLst>
      <p:ext uri="{BB962C8B-B14F-4D97-AF65-F5344CB8AC3E}">
        <p14:creationId xmlns:p14="http://schemas.microsoft.com/office/powerpoint/2010/main" val="1811217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E636B-2CD4-4641-BB41-6243BFF17742}" type="datetimeFigureOut">
              <a:rPr lang="" smtClean="0"/>
              <a:t>03/03/2021</a:t>
            </a:fld>
            <a:endParaRPr lang=""/>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D9E25-6C23-4456-B4C5-1EA8F2D8EEFD}" type="slidenum">
              <a:rPr lang="" smtClean="0"/>
              <a:t>‹#›</a:t>
            </a:fld>
            <a:endParaRPr lang=""/>
          </a:p>
        </p:txBody>
      </p:sp>
    </p:spTree>
    <p:extLst>
      <p:ext uri="{BB962C8B-B14F-4D97-AF65-F5344CB8AC3E}">
        <p14:creationId xmlns:p14="http://schemas.microsoft.com/office/powerpoint/2010/main" val="2785350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60647"/>
            <a:ext cx="7772400" cy="576065"/>
          </a:xfrm>
        </p:spPr>
        <p:txBody>
          <a:bodyPr>
            <a:noAutofit/>
          </a:bodyPr>
          <a:lstStyle/>
          <a:p>
            <a:r>
              <a:rPr lang="kk-KZ" sz="2000" b="1" dirty="0">
                <a:solidFill>
                  <a:srgbClr val="FF0000"/>
                </a:solidFill>
              </a:rPr>
              <a:t>«Талдысай жалпы орта білім беретін мектебі» мемлекеттік көрсетілетін қызметтер</a:t>
            </a:r>
            <a:br>
              <a:rPr lang="kk-KZ" sz="2000" b="1" dirty="0">
                <a:solidFill>
                  <a:srgbClr val="FF0000"/>
                </a:solidFill>
              </a:rPr>
            </a:br>
            <a:endParaRPr lang="" sz="2000" b="1" dirty="0">
              <a:solidFill>
                <a:srgbClr val="FF0000"/>
              </a:solidFill>
            </a:endParaRPr>
          </a:p>
        </p:txBody>
      </p:sp>
      <p:pic>
        <p:nvPicPr>
          <p:cNvPr id="5" name="Рисунок 4" descr="D:\Desktop\Қызмет корсету стент.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836712"/>
            <a:ext cx="8208912" cy="5688632"/>
          </a:xfrm>
          <a:prstGeom prst="rect">
            <a:avLst/>
          </a:prstGeom>
          <a:noFill/>
          <a:ln>
            <a:noFill/>
          </a:ln>
        </p:spPr>
      </p:pic>
    </p:spTree>
    <p:extLst>
      <p:ext uri="{BB962C8B-B14F-4D97-AF65-F5344CB8AC3E}">
        <p14:creationId xmlns:p14="http://schemas.microsoft.com/office/powerpoint/2010/main" val="2811291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D:\Desktop\5 (2)оооооо.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404664"/>
            <a:ext cx="7992888" cy="6048672"/>
          </a:xfrm>
          <a:prstGeom prst="rect">
            <a:avLst/>
          </a:prstGeom>
          <a:noFill/>
          <a:ln>
            <a:noFill/>
          </a:ln>
        </p:spPr>
      </p:pic>
    </p:spTree>
    <p:extLst>
      <p:ext uri="{BB962C8B-B14F-4D97-AF65-F5344CB8AC3E}">
        <p14:creationId xmlns:p14="http://schemas.microsoft.com/office/powerpoint/2010/main" val="3842732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D:\Desktop\мммм.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404664"/>
            <a:ext cx="8208912" cy="6048672"/>
          </a:xfrm>
          <a:prstGeom prst="rect">
            <a:avLst/>
          </a:prstGeom>
          <a:noFill/>
          <a:ln>
            <a:noFill/>
          </a:ln>
        </p:spPr>
      </p:pic>
    </p:spTree>
    <p:extLst>
      <p:ext uri="{BB962C8B-B14F-4D97-AF65-F5344CB8AC3E}">
        <p14:creationId xmlns:p14="http://schemas.microsoft.com/office/powerpoint/2010/main" val="1155685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60649"/>
            <a:ext cx="7772400" cy="5976664"/>
          </a:xfrm>
        </p:spPr>
        <p:txBody>
          <a:bodyPr>
            <a:noAutofit/>
          </a:bodyPr>
          <a:lstStyle/>
          <a:p>
            <a:pPr algn="l"/>
            <a:r>
              <a:rPr lang="kk-KZ" sz="1400" b="1" dirty="0" smtClean="0">
                <a:solidFill>
                  <a:srgbClr val="FF0000"/>
                </a:solidFill>
              </a:rPr>
              <a:t>                                                                Мемлекеттік </a:t>
            </a:r>
            <a:r>
              <a:rPr lang="kk-KZ" sz="1400" b="1" dirty="0">
                <a:solidFill>
                  <a:srgbClr val="FF0000"/>
                </a:solidFill>
              </a:rPr>
              <a:t>көрсетілетін  </a:t>
            </a:r>
            <a:r>
              <a:rPr lang="kk-KZ" sz="1400" b="1" dirty="0" smtClean="0">
                <a:solidFill>
                  <a:srgbClr val="FF0000"/>
                </a:solidFill>
              </a:rPr>
              <a:t>қызметтер</a:t>
            </a:r>
            <a:br>
              <a:rPr lang="kk-KZ" sz="1400" b="1" dirty="0" smtClean="0">
                <a:solidFill>
                  <a:srgbClr val="FF0000"/>
                </a:solidFill>
              </a:rPr>
            </a:br>
            <a:r>
              <a:rPr lang="kk-KZ" sz="1400" b="1" dirty="0">
                <a:solidFill>
                  <a:srgbClr val="FF0000"/>
                </a:solidFill>
              </a:rPr>
              <a:t> </a:t>
            </a:r>
            <a:br>
              <a:rPr lang="kk-KZ" sz="1400" b="1" dirty="0">
                <a:solidFill>
                  <a:srgbClr val="FF0000"/>
                </a:solidFill>
              </a:rPr>
            </a:br>
            <a:r>
              <a:rPr lang="kk-KZ" sz="1400" b="1" dirty="0">
                <a:solidFill>
                  <a:srgbClr val="FF0000"/>
                </a:solidFill>
              </a:rPr>
              <a:t>1.1. Бастауыш, негізгі орта, жалпы орта білім берудің жалпы білім беретін бағдарламалары бойынша оқыту үшін ведомстволық бағыныстылығына қарамастан, білім беру </a:t>
            </a:r>
            <a:r>
              <a:rPr lang="kk-KZ" sz="1400" b="1" dirty="0" smtClean="0">
                <a:solidFill>
                  <a:srgbClr val="FF0000"/>
                </a:solidFill>
              </a:rPr>
              <a:t>ұйымдарына құжаттар </a:t>
            </a:r>
            <a:r>
              <a:rPr lang="kk-KZ" sz="1400" b="1" dirty="0">
                <a:solidFill>
                  <a:srgbClr val="FF0000"/>
                </a:solidFill>
              </a:rPr>
              <a:t>қабылдау және оқуға қабылдау.</a:t>
            </a:r>
            <a:br>
              <a:rPr lang="kk-KZ" sz="1400" b="1" dirty="0">
                <a:solidFill>
                  <a:srgbClr val="FF0000"/>
                </a:solidFill>
              </a:rPr>
            </a:br>
            <a:r>
              <a:rPr lang="kk-KZ" sz="1400" b="1" dirty="0">
                <a:solidFill>
                  <a:srgbClr val="FF0000"/>
                </a:solidFill>
              </a:rPr>
              <a:t> </a:t>
            </a:r>
            <a:br>
              <a:rPr lang="kk-KZ" sz="1400" b="1" dirty="0">
                <a:solidFill>
                  <a:srgbClr val="FF0000"/>
                </a:solidFill>
              </a:rPr>
            </a:br>
            <a:r>
              <a:rPr lang="kk-KZ" sz="1400" b="1" dirty="0">
                <a:solidFill>
                  <a:srgbClr val="FF0000"/>
                </a:solidFill>
              </a:rPr>
              <a:t>1.2. Бастауыш, негізгі орта, жалпы орта білім беру ұйымдарына денсаулығына байланысты ұзақ уақыт бойы бара алмайтын балаларды үйде жеке тегін оқытуды ұйымдастыру үшін құжаттар қабылдау;  </a:t>
            </a:r>
            <a:br>
              <a:rPr lang="kk-KZ" sz="1400" b="1" dirty="0">
                <a:solidFill>
                  <a:srgbClr val="FF0000"/>
                </a:solidFill>
              </a:rPr>
            </a:br>
            <a:r>
              <a:rPr lang="kk-KZ" sz="1400" b="1" dirty="0">
                <a:solidFill>
                  <a:srgbClr val="FF0000"/>
                </a:solidFill>
              </a:rPr>
              <a:t> </a:t>
            </a:r>
            <a:br>
              <a:rPr lang="kk-KZ" sz="1400" b="1" dirty="0">
                <a:solidFill>
                  <a:srgbClr val="FF0000"/>
                </a:solidFill>
              </a:rPr>
            </a:br>
            <a:r>
              <a:rPr lang="kk-KZ" sz="1400" b="1" dirty="0">
                <a:solidFill>
                  <a:srgbClr val="FF0000"/>
                </a:solidFill>
              </a:rPr>
              <a:t>1.3. Жалпы білім беретін мектептердегі білім алушылар мен тәрбиеленушілердің жекелеген санаттарын тегін және жеңілдікпен тамақтандыруды ұсыну; </a:t>
            </a:r>
            <a:br>
              <a:rPr lang="kk-KZ" sz="1400" b="1" dirty="0">
                <a:solidFill>
                  <a:srgbClr val="FF0000"/>
                </a:solidFill>
              </a:rPr>
            </a:br>
            <a:r>
              <a:rPr lang="kk-KZ" sz="1400" b="1" dirty="0">
                <a:solidFill>
                  <a:srgbClr val="FF0000"/>
                </a:solidFill>
              </a:rPr>
              <a:t> </a:t>
            </a:r>
            <a:br>
              <a:rPr lang="kk-KZ" sz="1400" b="1" dirty="0">
                <a:solidFill>
                  <a:srgbClr val="FF0000"/>
                </a:solidFill>
              </a:rPr>
            </a:br>
            <a:r>
              <a:rPr lang="kk-KZ" sz="1400" b="1" dirty="0">
                <a:solidFill>
                  <a:srgbClr val="FF0000"/>
                </a:solidFill>
              </a:rPr>
              <a:t>1.4. Мемлекеттік білім беру мекемелеріндегі білім алушылар мен тәрбиеленушілердің жекелеген санаттарына қала сыртындағы және мектеп жанындағы лагерьлерде демалуы үшін құжаттар қабылдау және жолдама беру; </a:t>
            </a:r>
            <a:br>
              <a:rPr lang="kk-KZ" sz="1400" b="1" dirty="0">
                <a:solidFill>
                  <a:srgbClr val="FF0000"/>
                </a:solidFill>
              </a:rPr>
            </a:br>
            <a:r>
              <a:rPr lang="kk-KZ" sz="1400" b="1" dirty="0">
                <a:solidFill>
                  <a:srgbClr val="FF0000"/>
                </a:solidFill>
              </a:rPr>
              <a:t> </a:t>
            </a:r>
            <a:br>
              <a:rPr lang="kk-KZ" sz="1400" b="1" dirty="0">
                <a:solidFill>
                  <a:srgbClr val="FF0000"/>
                </a:solidFill>
              </a:rPr>
            </a:br>
            <a:r>
              <a:rPr lang="kk-KZ" sz="1400" b="1" dirty="0">
                <a:solidFill>
                  <a:srgbClr val="FF0000"/>
                </a:solidFill>
              </a:rPr>
              <a:t>1.5. Балаларды жалпы білім беретін оқу орындарының арасында ауыстыру үшін құжаттар қабылдау; </a:t>
            </a:r>
            <a:br>
              <a:rPr lang="kk-KZ" sz="1400" b="1" dirty="0">
                <a:solidFill>
                  <a:srgbClr val="FF0000"/>
                </a:solidFill>
              </a:rPr>
            </a:br>
            <a:r>
              <a:rPr lang="kk-KZ" sz="1400" b="1" dirty="0">
                <a:solidFill>
                  <a:srgbClr val="FF0000"/>
                </a:solidFill>
              </a:rPr>
              <a:t> </a:t>
            </a:r>
            <a:br>
              <a:rPr lang="kk-KZ" sz="1400" b="1" dirty="0">
                <a:solidFill>
                  <a:srgbClr val="FF0000"/>
                </a:solidFill>
              </a:rPr>
            </a:br>
            <a:r>
              <a:rPr lang="kk-KZ" sz="1400" b="1" dirty="0">
                <a:solidFill>
                  <a:srgbClr val="FF0000"/>
                </a:solidFill>
              </a:rPr>
              <a:t>1.6. Негізгі орта, жалпы орта білім беру туралы құжаттардың телнұсқаларын беру; </a:t>
            </a:r>
            <a:br>
              <a:rPr lang="kk-KZ" sz="1400" b="1" dirty="0">
                <a:solidFill>
                  <a:srgbClr val="FF0000"/>
                </a:solidFill>
              </a:rPr>
            </a:br>
            <a:r>
              <a:rPr lang="kk-KZ" sz="1400" b="1" dirty="0">
                <a:solidFill>
                  <a:srgbClr val="FF0000"/>
                </a:solidFill>
              </a:rPr>
              <a:t> </a:t>
            </a:r>
            <a:br>
              <a:rPr lang="kk-KZ" sz="1400" b="1" dirty="0">
                <a:solidFill>
                  <a:srgbClr val="FF0000"/>
                </a:solidFill>
              </a:rPr>
            </a:br>
            <a:r>
              <a:rPr lang="kk-KZ" sz="1400" b="1" dirty="0">
                <a:solidFill>
                  <a:srgbClr val="FF0000"/>
                </a:solidFill>
              </a:rPr>
              <a:t>1.7. Мектепке дейінгі тәрбие мен оқыту, бастауыш, негізгі орта, жалпы орта, техникалық және кәсіптік, орта білімнен кейінгі білім беру бағдарламаларын іске асыратын білім беру ұйымдарының педагог қызметкерлері мен оларға теңестірілген тұлғаларға біліктілік санаттарын беру (растау) үшін оларды аттестаттаудан өткізуге құжаттарды қабылдау; </a:t>
            </a:r>
            <a:br>
              <a:rPr lang="kk-KZ" sz="1400" b="1" dirty="0">
                <a:solidFill>
                  <a:srgbClr val="FF0000"/>
                </a:solidFill>
              </a:rPr>
            </a:br>
            <a:endParaRPr lang="" sz="1400" b="1" dirty="0">
              <a:solidFill>
                <a:srgbClr val="FF0000"/>
              </a:solidFill>
            </a:endParaRPr>
          </a:p>
        </p:txBody>
      </p:sp>
    </p:spTree>
    <p:extLst>
      <p:ext uri="{BB962C8B-B14F-4D97-AF65-F5344CB8AC3E}">
        <p14:creationId xmlns:p14="http://schemas.microsoft.com/office/powerpoint/2010/main" val="99358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15</Words>
  <Application>Microsoft Office PowerPoint</Application>
  <PresentationFormat>Экран (4:3)</PresentationFormat>
  <Paragraphs>2</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«Талдысай жалпы орта білім беретін мектебі» мемлекеттік көрсетілетін қызметтер </vt:lpstr>
      <vt:lpstr>Презентация PowerPoint</vt:lpstr>
      <vt:lpstr>Презентация PowerPoint</vt:lpstr>
      <vt:lpstr>                                                                Мемлекеттік көрсетілетін  қызметтер   1.1. Бастауыш, негізгі орта, жалпы орта білім берудің жалпы білім беретін бағдарламалары бойынша оқыту үшін ведомстволық бағыныстылығына қарамастан, білім беру ұйымдарына құжаттар қабылдау және оқуға қабылдау.   1.2. Бастауыш, негізгі орта, жалпы орта білім беру ұйымдарына денсаулығына байланысты ұзақ уақыт бойы бара алмайтын балаларды үйде жеке тегін оқытуды ұйымдастыру үшін құжаттар қабылдау;     1.3. Жалпы білім беретін мектептердегі білім алушылар мен тәрбиеленушілердің жекелеген санаттарын тегін және жеңілдікпен тамақтандыруды ұсыну;    1.4. Мемлекеттік білім беру мекемелеріндегі білім алушылар мен тәрбиеленушілердің жекелеген санаттарына қала сыртындағы және мектеп жанындағы лагерьлерде демалуы үшін құжаттар қабылдау және жолдама беру;    1.5. Балаларды жалпы білім беретін оқу орындарының арасында ауыстыру үшін құжаттар қабылдау;    1.6. Негізгі орта, жалпы орта білім беру туралы құжаттардың телнұсқаларын беру;    1.7. Мектепке дейінгі тәрбие мен оқыту, бастауыш, негізгі орта, жалпы орта, техникалық және кәсіптік, орта білімнен кейінгі білім беру бағдарламаларын іске асыратын білім беру ұйымдарының педагог қызметкерлері мен оларға теңестірілген тұлғаларға біліктілік санаттарын беру (растау) үшін оларды аттестаттаудан өткізуге құжаттарды қабылдау;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Школа</dc:creator>
  <cp:lastModifiedBy>Школа</cp:lastModifiedBy>
  <cp:revision>4</cp:revision>
  <dcterms:created xsi:type="dcterms:W3CDTF">2021-03-03T12:25:45Z</dcterms:created>
  <dcterms:modified xsi:type="dcterms:W3CDTF">2021-03-03T12:30:45Z</dcterms:modified>
</cp:coreProperties>
</file>